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20"/>
    <p:restoredTop sz="96735"/>
  </p:normalViewPr>
  <p:slideViewPr>
    <p:cSldViewPr snapToGrid="0" snapToObjects="1">
      <p:cViewPr varScale="1">
        <p:scale>
          <a:sx n="198" d="100"/>
          <a:sy n="198" d="100"/>
        </p:scale>
        <p:origin x="1640" y="18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DA248-7169-7549-824A-C251900FEFE9}" type="datetimeFigureOut">
              <a:rPr lang="en-US" smtClean="0"/>
              <a:t>8/22/20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B717A-F2DD-0240-83D6-D77F8A7197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B457-2E21-3440-A708-CDBFAD914525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2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F14C-65DD-6B4F-B17E-3E3F40372C26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53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3C00-F5F0-CB4C-8A72-051CC81BAF3D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7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1E38-B130-E74C-BFA6-0004EB1D631C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5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A45F-FED7-6A4F-8F30-B8F5A7287BF4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4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DABC-5241-7A46-B0E9-4807AF60EAB5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5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5441-D98A-DB43-A8A9-5BF0C86896F6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1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05B1-EADA-6D42-8184-0EFD15B2F27A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3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5988-8B3D-FC45-8404-B4D8C3FB6880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855D-33AC-284F-8156-0FE588396EA9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5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0502-9402-B24A-87E4-D8E2D23081B7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4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8B38C-0653-D647-8E3B-682E7D6BBBDB}" type="datetime1">
              <a:rPr lang="en-US" smtClean="0"/>
              <a:t>8/22/20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1AF1E-1F8A-C540-B74F-93B749233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6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A0D8756-F970-B148-8008-71BB251A2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0108"/>
            <a:ext cx="6248400" cy="69723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6EB34B0-F314-D940-B2FC-73096F18A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043218"/>
              </p:ext>
            </p:extLst>
          </p:nvPr>
        </p:nvGraphicFramePr>
        <p:xfrm>
          <a:off x="4225486" y="780108"/>
          <a:ext cx="5292292" cy="61931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6371">
                  <a:extLst>
                    <a:ext uri="{9D8B030D-6E8A-4147-A177-3AD203B41FA5}">
                      <a16:colId xmlns:a16="http://schemas.microsoft.com/office/drawing/2014/main" val="1007886244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748359861"/>
                    </a:ext>
                  </a:extLst>
                </a:gridCol>
              </a:tblGrid>
              <a:tr h="40595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ITEM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AMOUNT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4794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4832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7079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5511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00419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68274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771544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5567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8510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540671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97308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14389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28574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36870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70133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63771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86070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25472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73698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76163"/>
                  </a:ext>
                </a:extLst>
              </a:tr>
              <a:tr h="405954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nton" pitchFamily="2" charset="77"/>
                        </a:rPr>
                        <a:t>TOTAL INCOME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095"/>
                  </a:ext>
                </a:extLst>
              </a:tr>
            </a:tbl>
          </a:graphicData>
        </a:graphic>
      </p:graphicFrame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B9DF3288-DBB9-D84C-B678-DC909251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4638" y="7166868"/>
            <a:ext cx="2263140" cy="413808"/>
          </a:xfrm>
        </p:spPr>
        <p:txBody>
          <a:bodyPr/>
          <a:lstStyle/>
          <a:p>
            <a:fld id="{07D1AF1E-1F8A-C540-B74F-93B749233B50}" type="slidenum">
              <a:rPr lang="en-US" smtClean="0"/>
              <a:t>1</a:t>
            </a:fld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AB409F1-EB81-3847-8C32-9BF682BF8D1B}"/>
              </a:ext>
            </a:extLst>
          </p:cNvPr>
          <p:cNvSpPr/>
          <p:nvPr/>
        </p:nvSpPr>
        <p:spPr>
          <a:xfrm>
            <a:off x="4201823" y="785876"/>
            <a:ext cx="5292292" cy="61741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98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B9DF3288-DBB9-D84C-B678-DC909251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4638" y="7166868"/>
            <a:ext cx="2263140" cy="413808"/>
          </a:xfrm>
        </p:spPr>
        <p:txBody>
          <a:bodyPr/>
          <a:lstStyle/>
          <a:p>
            <a:fld id="{07D1AF1E-1F8A-C540-B74F-93B749233B50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F291F9D1-A4F8-404D-A37A-92E49750A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823866"/>
              </p:ext>
            </p:extLst>
          </p:nvPr>
        </p:nvGraphicFramePr>
        <p:xfrm>
          <a:off x="4225486" y="780108"/>
          <a:ext cx="5292292" cy="61931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6371">
                  <a:extLst>
                    <a:ext uri="{9D8B030D-6E8A-4147-A177-3AD203B41FA5}">
                      <a16:colId xmlns:a16="http://schemas.microsoft.com/office/drawing/2014/main" val="1007886244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748359861"/>
                    </a:ext>
                  </a:extLst>
                </a:gridCol>
              </a:tblGrid>
              <a:tr h="40595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ITEM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AMOUNT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4794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4832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7079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5511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00419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68274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771544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5567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8510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540671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97308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14389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28574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36870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70133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63771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86070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25472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73698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76163"/>
                  </a:ext>
                </a:extLst>
              </a:tr>
              <a:tr h="405954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nton" pitchFamily="2" charset="77"/>
                        </a:rPr>
                        <a:t>TOTAL FIXED EXPENSES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095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FF889C45-F3C5-204E-BCB6-88B228A8DB10}"/>
              </a:ext>
            </a:extLst>
          </p:cNvPr>
          <p:cNvSpPr/>
          <p:nvPr/>
        </p:nvSpPr>
        <p:spPr>
          <a:xfrm>
            <a:off x="4201823" y="784269"/>
            <a:ext cx="5292292" cy="61741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4C6F2A-51FD-6E48-AB78-17AF9A515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9128"/>
            <a:ext cx="6248400" cy="697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8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B9DF3288-DBB9-D84C-B678-DC909251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4638" y="7166868"/>
            <a:ext cx="2263140" cy="413808"/>
          </a:xfrm>
        </p:spPr>
        <p:txBody>
          <a:bodyPr/>
          <a:lstStyle/>
          <a:p>
            <a:fld id="{07D1AF1E-1F8A-C540-B74F-93B749233B50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F291F9D1-A4F8-404D-A37A-92E49750A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311749"/>
              </p:ext>
            </p:extLst>
          </p:nvPr>
        </p:nvGraphicFramePr>
        <p:xfrm>
          <a:off x="4225486" y="780108"/>
          <a:ext cx="5292292" cy="61931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6371">
                  <a:extLst>
                    <a:ext uri="{9D8B030D-6E8A-4147-A177-3AD203B41FA5}">
                      <a16:colId xmlns:a16="http://schemas.microsoft.com/office/drawing/2014/main" val="1007886244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748359861"/>
                    </a:ext>
                  </a:extLst>
                </a:gridCol>
              </a:tblGrid>
              <a:tr h="40595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ITEM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AMOUNT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4794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4832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7079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5511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00419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68274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771544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5567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8510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540671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97308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14389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28574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36870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70133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63771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86070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25472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73698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76163"/>
                  </a:ext>
                </a:extLst>
              </a:tr>
              <a:tr h="405954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nton" pitchFamily="2" charset="77"/>
                        </a:rPr>
                        <a:t>TOTAL FLEXIBLE EXPENSES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095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FF889C45-F3C5-204E-BCB6-88B228A8DB10}"/>
              </a:ext>
            </a:extLst>
          </p:cNvPr>
          <p:cNvSpPr/>
          <p:nvPr/>
        </p:nvSpPr>
        <p:spPr>
          <a:xfrm>
            <a:off x="4201823" y="784269"/>
            <a:ext cx="5292292" cy="61741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4BDCD5-29C4-904F-981F-239C696D7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0108"/>
            <a:ext cx="6248400" cy="697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29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B9DF3288-DBB9-D84C-B678-DC909251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54638" y="7192087"/>
            <a:ext cx="2263140" cy="413808"/>
          </a:xfrm>
        </p:spPr>
        <p:txBody>
          <a:bodyPr/>
          <a:lstStyle/>
          <a:p>
            <a:fld id="{07D1AF1E-1F8A-C540-B74F-93B749233B50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F291F9D1-A4F8-404D-A37A-92E49750A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850689"/>
              </p:ext>
            </p:extLst>
          </p:nvPr>
        </p:nvGraphicFramePr>
        <p:xfrm>
          <a:off x="4225486" y="780108"/>
          <a:ext cx="5292292" cy="61931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6371">
                  <a:extLst>
                    <a:ext uri="{9D8B030D-6E8A-4147-A177-3AD203B41FA5}">
                      <a16:colId xmlns:a16="http://schemas.microsoft.com/office/drawing/2014/main" val="1007886244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748359861"/>
                    </a:ext>
                  </a:extLst>
                </a:gridCol>
              </a:tblGrid>
              <a:tr h="40595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ITEM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AMOUNT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4794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4832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7079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5511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00419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68274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771544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5567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8510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540671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97308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143899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28574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36870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701333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63771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86070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25472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736985"/>
                  </a:ext>
                </a:extLst>
              </a:tr>
              <a:tr h="283224"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76163"/>
                  </a:ext>
                </a:extLst>
              </a:tr>
              <a:tr h="405954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nton" pitchFamily="2" charset="77"/>
                        </a:rPr>
                        <a:t>TOTAL SAVINGS &amp; GOALS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095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FF889C45-F3C5-204E-BCB6-88B228A8DB10}"/>
              </a:ext>
            </a:extLst>
          </p:cNvPr>
          <p:cNvSpPr/>
          <p:nvPr/>
        </p:nvSpPr>
        <p:spPr>
          <a:xfrm>
            <a:off x="4201823" y="774744"/>
            <a:ext cx="5292292" cy="61741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05A0972-4B18-FE47-9780-02C593A8C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0100"/>
            <a:ext cx="6248400" cy="697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82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B9DF3288-DBB9-D84C-B678-DC909251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09201" y="7184546"/>
            <a:ext cx="2263140" cy="413808"/>
          </a:xfrm>
        </p:spPr>
        <p:txBody>
          <a:bodyPr/>
          <a:lstStyle/>
          <a:p>
            <a:fld id="{07D1AF1E-1F8A-C540-B74F-93B749233B50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F291F9D1-A4F8-404D-A37A-92E49750A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945491"/>
              </p:ext>
            </p:extLst>
          </p:nvPr>
        </p:nvGraphicFramePr>
        <p:xfrm>
          <a:off x="4303712" y="2403887"/>
          <a:ext cx="5292292" cy="30629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13539">
                  <a:extLst>
                    <a:ext uri="{9D8B030D-6E8A-4147-A177-3AD203B41FA5}">
                      <a16:colId xmlns:a16="http://schemas.microsoft.com/office/drawing/2014/main" val="1007886244"/>
                    </a:ext>
                  </a:extLst>
                </a:gridCol>
                <a:gridCol w="2078753">
                  <a:extLst>
                    <a:ext uri="{9D8B030D-6E8A-4147-A177-3AD203B41FA5}">
                      <a16:colId xmlns:a16="http://schemas.microsoft.com/office/drawing/2014/main" val="3748359861"/>
                    </a:ext>
                  </a:extLst>
                </a:gridCol>
              </a:tblGrid>
              <a:tr h="63935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ITEM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AMOUNT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47945"/>
                  </a:ext>
                </a:extLst>
              </a:tr>
              <a:tr h="4460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TOTAL INCOME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48329"/>
                  </a:ext>
                </a:extLst>
              </a:tr>
              <a:tr h="4460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MINUS TOTAL FIXED EXPENSES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-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70793"/>
                  </a:ext>
                </a:extLst>
              </a:tr>
              <a:tr h="4460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MINUS TOTAL FLEXIBLE EXPENSES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-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86070"/>
                  </a:ext>
                </a:extLst>
              </a:tr>
              <a:tr h="4460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MINUS TOTAL SAVINGS &amp; GOALS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-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25472"/>
                  </a:ext>
                </a:extLst>
              </a:tr>
              <a:tr h="639359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nton" pitchFamily="2" charset="77"/>
                        </a:rPr>
                        <a:t>TOTAL OVER/UNDER 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nton" pitchFamily="2" charset="77"/>
                        </a:rPr>
                        <a:t>$</a:t>
                      </a:r>
                      <a:endParaRPr lang="en-US" dirty="0">
                        <a:solidFill>
                          <a:srgbClr val="FF0000"/>
                        </a:solidFill>
                        <a:latin typeface="Anton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095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FF889C45-F3C5-204E-BCB6-88B228A8DB10}"/>
              </a:ext>
            </a:extLst>
          </p:cNvPr>
          <p:cNvSpPr/>
          <p:nvPr/>
        </p:nvSpPr>
        <p:spPr>
          <a:xfrm>
            <a:off x="4280049" y="2398526"/>
            <a:ext cx="5292292" cy="306297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814F78-97CD-2F4A-B43B-6BCD59A36E17}"/>
              </a:ext>
            </a:extLst>
          </p:cNvPr>
          <p:cNvSpPr txBox="1"/>
          <p:nvPr/>
        </p:nvSpPr>
        <p:spPr>
          <a:xfrm>
            <a:off x="3996016" y="2041861"/>
            <a:ext cx="112167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latin typeface="Anton" pitchFamily="2" charset="77"/>
              </a:rPr>
              <a:t>MONTH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ADF9EF-98E4-CF45-8D87-3D93D4FF3055}"/>
              </a:ext>
            </a:extLst>
          </p:cNvPr>
          <p:cNvCxnSpPr/>
          <p:nvPr/>
        </p:nvCxnSpPr>
        <p:spPr>
          <a:xfrm>
            <a:off x="4928974" y="2276503"/>
            <a:ext cx="103875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BEA31D9-ED2F-E443-AE73-91E916ABE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42" y="419100"/>
            <a:ext cx="6083300" cy="735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38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B9DF3288-DBB9-D84C-B678-DC909251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09201" y="7133677"/>
            <a:ext cx="2263140" cy="413808"/>
          </a:xfrm>
        </p:spPr>
        <p:txBody>
          <a:bodyPr/>
          <a:lstStyle/>
          <a:p>
            <a:fld id="{07D1AF1E-1F8A-C540-B74F-93B749233B50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F291F9D1-A4F8-404D-A37A-92E49750A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093150"/>
              </p:ext>
            </p:extLst>
          </p:nvPr>
        </p:nvGraphicFramePr>
        <p:xfrm>
          <a:off x="4303712" y="2403887"/>
          <a:ext cx="5292292" cy="30629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13539">
                  <a:extLst>
                    <a:ext uri="{9D8B030D-6E8A-4147-A177-3AD203B41FA5}">
                      <a16:colId xmlns:a16="http://schemas.microsoft.com/office/drawing/2014/main" val="1007886244"/>
                    </a:ext>
                  </a:extLst>
                </a:gridCol>
                <a:gridCol w="2078753">
                  <a:extLst>
                    <a:ext uri="{9D8B030D-6E8A-4147-A177-3AD203B41FA5}">
                      <a16:colId xmlns:a16="http://schemas.microsoft.com/office/drawing/2014/main" val="3748359861"/>
                    </a:ext>
                  </a:extLst>
                </a:gridCol>
              </a:tblGrid>
              <a:tr h="63935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ITEM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nton" pitchFamily="2" charset="77"/>
                        </a:rPr>
                        <a:t>AMOUNT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47945"/>
                  </a:ext>
                </a:extLst>
              </a:tr>
              <a:tr h="4460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        TOTAL INCOME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48329"/>
                  </a:ext>
                </a:extLst>
              </a:tr>
              <a:tr h="4460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        BUDGET FOR FIXED EXPENSES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-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70793"/>
                  </a:ext>
                </a:extLst>
              </a:tr>
              <a:tr h="4460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        BUDGET FOR FLEXIBLE EXPENSES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-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86070"/>
                  </a:ext>
                </a:extLst>
              </a:tr>
              <a:tr h="44606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        BUDGET FOR SAVINGS &amp; GOALS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nton" pitchFamily="2" charset="77"/>
                        </a:rPr>
                        <a:t>-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25472"/>
                  </a:ext>
                </a:extLst>
              </a:tr>
              <a:tr h="639359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nton" pitchFamily="2" charset="77"/>
                        </a:rPr>
                        <a:t>ALL OF THE ABOVE SHOULD EQUAL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nton" pitchFamily="2" charset="77"/>
                        </a:rPr>
                        <a:t>$0.00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095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FF889C45-F3C5-204E-BCB6-88B228A8DB10}"/>
              </a:ext>
            </a:extLst>
          </p:cNvPr>
          <p:cNvSpPr/>
          <p:nvPr/>
        </p:nvSpPr>
        <p:spPr>
          <a:xfrm>
            <a:off x="4280049" y="2398526"/>
            <a:ext cx="5292292" cy="306297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814F78-97CD-2F4A-B43B-6BCD59A36E17}"/>
              </a:ext>
            </a:extLst>
          </p:cNvPr>
          <p:cNvSpPr txBox="1"/>
          <p:nvPr/>
        </p:nvSpPr>
        <p:spPr>
          <a:xfrm>
            <a:off x="3996016" y="2041861"/>
            <a:ext cx="112167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latin typeface="Anton" pitchFamily="2" charset="77"/>
              </a:rPr>
              <a:t>MONTH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ADF9EF-98E4-CF45-8D87-3D93D4FF3055}"/>
              </a:ext>
            </a:extLst>
          </p:cNvPr>
          <p:cNvCxnSpPr/>
          <p:nvPr/>
        </p:nvCxnSpPr>
        <p:spPr>
          <a:xfrm>
            <a:off x="4928974" y="2276503"/>
            <a:ext cx="103875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C3020C1-E9AB-7549-AA84-F88BC9102F2B}"/>
              </a:ext>
            </a:extLst>
          </p:cNvPr>
          <p:cNvSpPr txBox="1"/>
          <p:nvPr/>
        </p:nvSpPr>
        <p:spPr>
          <a:xfrm>
            <a:off x="4348699" y="3142265"/>
            <a:ext cx="3026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dirty="0">
                <a:latin typeface="Anton" pitchFamily="2" charset="77"/>
              </a:rPr>
              <a:t>1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C86EC43-AFB0-8248-A091-46E1DC033B6F}"/>
              </a:ext>
            </a:extLst>
          </p:cNvPr>
          <p:cNvSpPr/>
          <p:nvPr/>
        </p:nvSpPr>
        <p:spPr>
          <a:xfrm>
            <a:off x="4387522" y="3151513"/>
            <a:ext cx="224973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D88F920-613A-A04F-AD43-A37E3C105F97}"/>
              </a:ext>
            </a:extLst>
          </p:cNvPr>
          <p:cNvSpPr txBox="1"/>
          <p:nvPr/>
        </p:nvSpPr>
        <p:spPr>
          <a:xfrm>
            <a:off x="4355956" y="3598778"/>
            <a:ext cx="3026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dirty="0">
                <a:latin typeface="Anton" pitchFamily="2" charset="77"/>
              </a:rPr>
              <a:t>2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7DC2BA3-F32D-4948-B357-DC789B104699}"/>
              </a:ext>
            </a:extLst>
          </p:cNvPr>
          <p:cNvSpPr/>
          <p:nvPr/>
        </p:nvSpPr>
        <p:spPr>
          <a:xfrm>
            <a:off x="4387522" y="3608026"/>
            <a:ext cx="224973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BB90890-DA2D-5945-96E4-18151AB32038}"/>
              </a:ext>
            </a:extLst>
          </p:cNvPr>
          <p:cNvSpPr txBox="1"/>
          <p:nvPr/>
        </p:nvSpPr>
        <p:spPr>
          <a:xfrm>
            <a:off x="4355956" y="4023076"/>
            <a:ext cx="3026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dirty="0">
                <a:latin typeface="Anton" pitchFamily="2" charset="77"/>
              </a:rPr>
              <a:t>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184157E-5033-9B45-AA25-60E7821F0E9D}"/>
              </a:ext>
            </a:extLst>
          </p:cNvPr>
          <p:cNvSpPr/>
          <p:nvPr/>
        </p:nvSpPr>
        <p:spPr>
          <a:xfrm>
            <a:off x="4387522" y="4032324"/>
            <a:ext cx="224973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221BD36-4319-194B-8970-9785C022420A}"/>
              </a:ext>
            </a:extLst>
          </p:cNvPr>
          <p:cNvSpPr txBox="1"/>
          <p:nvPr/>
        </p:nvSpPr>
        <p:spPr>
          <a:xfrm>
            <a:off x="4355956" y="4475070"/>
            <a:ext cx="3026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dirty="0">
                <a:latin typeface="Anton" pitchFamily="2" charset="77"/>
              </a:rPr>
              <a:t>4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44B515F-AD00-7949-8433-E1CFD0B73A62}"/>
              </a:ext>
            </a:extLst>
          </p:cNvPr>
          <p:cNvSpPr/>
          <p:nvPr/>
        </p:nvSpPr>
        <p:spPr>
          <a:xfrm>
            <a:off x="4387522" y="4484318"/>
            <a:ext cx="224973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CADDE6-5D21-704F-9C7D-EC91CC857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95" y="849336"/>
            <a:ext cx="60706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368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5806</TotalTime>
  <Words>106</Words>
  <Application>Microsoft Macintosh PowerPoint</Application>
  <PresentationFormat>Custom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Anton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Tetzlaff</dc:creator>
  <cp:lastModifiedBy>Greg Tetzlaff</cp:lastModifiedBy>
  <cp:revision>71</cp:revision>
  <cp:lastPrinted>2020-08-15T23:36:04Z</cp:lastPrinted>
  <dcterms:created xsi:type="dcterms:W3CDTF">2020-08-05T01:22:08Z</dcterms:created>
  <dcterms:modified xsi:type="dcterms:W3CDTF">2020-08-22T15:43:28Z</dcterms:modified>
</cp:coreProperties>
</file>